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Bodoni Std 1 Heavy Italics" charset="1" panose="02070A04080905090204"/>
      <p:regular r:id="rId12"/>
    </p:embeddedFont>
    <p:embeddedFont>
      <p:font typeface="ITC Franklin Gothic LT" charset="1" panose="020B0504030503020204"/>
      <p:regular r:id="rId13"/>
    </p:embeddedFont>
    <p:embeddedFont>
      <p:font typeface="Bodoni Std 2 Heavy Italics" charset="1" panose="02070A04080905090204"/>
      <p:regular r:id="rId14"/>
    </p:embeddedFont>
    <p:embeddedFont>
      <p:font typeface="ITC Franklin Gothic Std 1 Light" charset="1" panose="020B0704030502020204"/>
      <p:regular r:id="rId15"/>
    </p:embeddedFont>
    <p:embeddedFont>
      <p:font typeface="ITC Franklin Gothic Std 2 Medium" charset="1" panose="020B0606030503020204"/>
      <p:regular r:id="rId16"/>
    </p:embeddedFont>
    <p:embeddedFont>
      <p:font typeface="Canva Sans" charset="1" panose="020B0503030501040103"/>
      <p:regular r:id="rId17"/>
    </p:embeddedFont>
    <p:embeddedFont>
      <p:font typeface="ITC Franklin Gothic LT Semi-Bold" charset="1" panose="020B0704030502020204"/>
      <p:regular r:id="rId18"/>
    </p:embeddedFont>
    <p:embeddedFont>
      <p:font typeface="ITC Franklin Gothic LT Ultra-Bold" charset="1" panose="020B09040305020202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4.svg" Type="http://schemas.openxmlformats.org/officeDocument/2006/relationships/image"/><Relationship Id="rId12" Target="../media/image15.png" Type="http://schemas.openxmlformats.org/officeDocument/2006/relationships/image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svg" Type="http://schemas.openxmlformats.org/officeDocument/2006/relationships/image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Relationship Id="rId6" Target="../media/image20.png" Type="http://schemas.openxmlformats.org/officeDocument/2006/relationships/image"/><Relationship Id="rId7" Target="../media/image21.svg" Type="http://schemas.openxmlformats.org/officeDocument/2006/relationships/image"/><Relationship Id="rId8" Target="../media/image22.png" Type="http://schemas.openxmlformats.org/officeDocument/2006/relationships/image"/><Relationship Id="rId9" Target="../media/image2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37139" y="484776"/>
            <a:ext cx="16413719" cy="19052"/>
            <a:chOff x="0" y="0"/>
            <a:chExt cx="21884959" cy="25402"/>
          </a:xfrm>
        </p:grpSpPr>
        <p:sp>
          <p:nvSpPr>
            <p:cNvPr name="Freeform 3" id="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2700" y="0"/>
              <a:ext cx="21859621" cy="25400"/>
            </a:xfrm>
            <a:custGeom>
              <a:avLst/>
              <a:gdLst/>
              <a:ahLst/>
              <a:cxnLst/>
              <a:rect r="r" b="b" t="t" l="l"/>
              <a:pathLst>
                <a:path h="25400" w="21859621">
                  <a:moveTo>
                    <a:pt x="0" y="0"/>
                  </a:moveTo>
                  <a:lnTo>
                    <a:pt x="21859621" y="0"/>
                  </a:lnTo>
                  <a:lnTo>
                    <a:pt x="21859621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232D48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37139" y="9761846"/>
            <a:ext cx="16413719" cy="19052"/>
            <a:chOff x="0" y="0"/>
            <a:chExt cx="21884959" cy="25402"/>
          </a:xfrm>
        </p:grpSpPr>
        <p:sp>
          <p:nvSpPr>
            <p:cNvPr name="Freeform 5" id="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2700" y="0"/>
              <a:ext cx="21859621" cy="25400"/>
            </a:xfrm>
            <a:custGeom>
              <a:avLst/>
              <a:gdLst/>
              <a:ahLst/>
              <a:cxnLst/>
              <a:rect r="r" b="b" t="t" l="l"/>
              <a:pathLst>
                <a:path h="25400" w="21859621">
                  <a:moveTo>
                    <a:pt x="0" y="0"/>
                  </a:moveTo>
                  <a:lnTo>
                    <a:pt x="21859621" y="0"/>
                  </a:lnTo>
                  <a:lnTo>
                    <a:pt x="21859621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232D48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37139" y="9761846"/>
            <a:ext cx="16413719" cy="19052"/>
            <a:chOff x="0" y="0"/>
            <a:chExt cx="21884959" cy="25402"/>
          </a:xfrm>
        </p:grpSpPr>
        <p:sp>
          <p:nvSpPr>
            <p:cNvPr name="Freeform 7" id="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2700" y="0"/>
              <a:ext cx="21859621" cy="25400"/>
            </a:xfrm>
            <a:custGeom>
              <a:avLst/>
              <a:gdLst/>
              <a:ahLst/>
              <a:cxnLst/>
              <a:rect r="r" b="b" t="t" l="l"/>
              <a:pathLst>
                <a:path h="25400" w="21859621">
                  <a:moveTo>
                    <a:pt x="0" y="0"/>
                  </a:moveTo>
                  <a:lnTo>
                    <a:pt x="21859621" y="0"/>
                  </a:lnTo>
                  <a:lnTo>
                    <a:pt x="21859621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CD8BC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37139" y="8525185"/>
            <a:ext cx="16413719" cy="19052"/>
            <a:chOff x="0" y="0"/>
            <a:chExt cx="21884959" cy="25402"/>
          </a:xfrm>
        </p:grpSpPr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2700" y="0"/>
              <a:ext cx="21859621" cy="25400"/>
            </a:xfrm>
            <a:custGeom>
              <a:avLst/>
              <a:gdLst/>
              <a:ahLst/>
              <a:cxnLst/>
              <a:rect r="r" b="b" t="t" l="l"/>
              <a:pathLst>
                <a:path h="25400" w="21859621">
                  <a:moveTo>
                    <a:pt x="0" y="0"/>
                  </a:moveTo>
                  <a:lnTo>
                    <a:pt x="21859621" y="0"/>
                  </a:lnTo>
                  <a:lnTo>
                    <a:pt x="21859621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CD8BC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37139" y="484776"/>
            <a:ext cx="16413719" cy="19052"/>
            <a:chOff x="0" y="0"/>
            <a:chExt cx="21884959" cy="25402"/>
          </a:xfrm>
        </p:grpSpPr>
        <p:sp>
          <p:nvSpPr>
            <p:cNvPr name="Freeform 11" id="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2700" y="0"/>
              <a:ext cx="21859621" cy="25400"/>
            </a:xfrm>
            <a:custGeom>
              <a:avLst/>
              <a:gdLst/>
              <a:ahLst/>
              <a:cxnLst/>
              <a:rect r="r" b="b" t="t" l="l"/>
              <a:pathLst>
                <a:path h="25400" w="21859621">
                  <a:moveTo>
                    <a:pt x="0" y="0"/>
                  </a:moveTo>
                  <a:lnTo>
                    <a:pt x="21859621" y="0"/>
                  </a:lnTo>
                  <a:lnTo>
                    <a:pt x="21859621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CD8BC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00112" y="8969773"/>
            <a:ext cx="13554229" cy="487260"/>
            <a:chOff x="0" y="0"/>
            <a:chExt cx="18072305" cy="649680"/>
          </a:xfrm>
        </p:grpSpPr>
        <p:sp>
          <p:nvSpPr>
            <p:cNvPr name="Freeform 13" id="13" descr="A text block that reads &quot;UVA Online Education and Digital Innovation.&quot;"/>
            <p:cNvSpPr/>
            <p:nvPr/>
          </p:nvSpPr>
          <p:spPr>
            <a:xfrm flipH="false" flipV="false" rot="0">
              <a:off x="0" y="0"/>
              <a:ext cx="18072305" cy="649680"/>
            </a:xfrm>
            <a:custGeom>
              <a:avLst/>
              <a:gdLst/>
              <a:ahLst/>
              <a:cxnLst/>
              <a:rect r="r" b="b" t="t" l="l"/>
              <a:pathLst>
                <a:path h="649680" w="18072305">
                  <a:moveTo>
                    <a:pt x="0" y="0"/>
                  </a:moveTo>
                  <a:lnTo>
                    <a:pt x="18072305" y="0"/>
                  </a:lnTo>
                  <a:lnTo>
                    <a:pt x="18072305" y="649680"/>
                  </a:lnTo>
                  <a:lnTo>
                    <a:pt x="0" y="649680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8072305" cy="69730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b="true" sz="2400" i="true">
                  <a:solidFill>
                    <a:srgbClr val="232D4B"/>
                  </a:solidFill>
                  <a:latin typeface="Bodoni Std 1 Heavy Italics"/>
                  <a:ea typeface="Bodoni Std 1 Heavy Italics"/>
                  <a:cs typeface="Bodoni Std 1 Heavy Italics"/>
                  <a:sym typeface="Bodoni Std 1 Heavy Italics"/>
                </a:rPr>
                <a:t>UVA Online Education and Digital Innovation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28700" y="2314499"/>
            <a:ext cx="18503721" cy="3192395"/>
            <a:chOff x="0" y="0"/>
            <a:chExt cx="24671628" cy="4256527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0" y="2326217"/>
              <a:ext cx="15093933" cy="1930310"/>
              <a:chOff x="0" y="0"/>
              <a:chExt cx="14995308" cy="1917697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4995308" cy="1917697"/>
              </a:xfrm>
              <a:custGeom>
                <a:avLst/>
                <a:gdLst/>
                <a:ahLst/>
                <a:cxnLst/>
                <a:rect r="r" b="b" t="t" l="l"/>
                <a:pathLst>
                  <a:path h="1917697" w="14995308">
                    <a:moveTo>
                      <a:pt x="0" y="0"/>
                    </a:moveTo>
                    <a:lnTo>
                      <a:pt x="14995308" y="0"/>
                    </a:lnTo>
                    <a:lnTo>
                      <a:pt x="14995308" y="1917697"/>
                    </a:lnTo>
                    <a:lnTo>
                      <a:pt x="0" y="1917697"/>
                    </a:lnTo>
                    <a:close/>
                  </a:path>
                </a:pathLst>
              </a:custGeom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85725"/>
                <a:ext cx="14995308" cy="2003422"/>
              </a:xfrm>
              <a:prstGeom prst="rect">
                <a:avLst/>
              </a:prstGeom>
            </p:spPr>
            <p:txBody>
              <a:bodyPr anchor="t" rtlCol="false" tIns="0" lIns="0" bIns="0" rIns="0"/>
              <a:lstStyle/>
              <a:p>
                <a:pPr algn="l">
                  <a:lnSpc>
                    <a:spcPts val="4919"/>
                  </a:lnSpc>
                </a:pPr>
                <a:r>
                  <a:rPr lang="en-US" sz="4099">
                    <a:solidFill>
                      <a:srgbClr val="232D4B"/>
                    </a:solidFill>
                    <a:latin typeface="ITC Franklin Gothic LT"/>
                    <a:ea typeface="ITC Franklin Gothic LT"/>
                    <a:cs typeface="ITC Franklin Gothic LT"/>
                    <a:sym typeface="ITC Franklin Gothic LT"/>
                  </a:rPr>
                  <a:t>Unlocking AI for Virginia small businesses. Helping Hoos build career-ready AI skills.</a:t>
                </a:r>
              </a:p>
            </p:txBody>
          </p:sp>
        </p:grpSp>
        <p:sp>
          <p:nvSpPr>
            <p:cNvPr name="TextBox 19" id="19"/>
            <p:cNvSpPr txBox="true"/>
            <p:nvPr/>
          </p:nvSpPr>
          <p:spPr>
            <a:xfrm rot="0">
              <a:off x="0" y="-485775"/>
              <a:ext cx="24671628" cy="3031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570"/>
                </a:lnSpc>
              </a:pPr>
              <a:r>
                <a:rPr lang="en-US" b="true" sz="12550" i="true">
                  <a:solidFill>
                    <a:srgbClr val="232D4B"/>
                  </a:solidFill>
                  <a:latin typeface="Bodoni Std 2 Heavy Italics"/>
                  <a:ea typeface="Bodoni Std 2 Heavy Italics"/>
                  <a:cs typeface="Bodoni Std 2 Heavy Italics"/>
                  <a:sym typeface="Bodoni Std 2 Heavy Italics"/>
                </a:rPr>
                <a:t>AI4VA Overview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37139" y="6741861"/>
            <a:ext cx="10319563" cy="751511"/>
            <a:chOff x="0" y="0"/>
            <a:chExt cx="13759418" cy="100201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322460" cy="965155"/>
            </a:xfrm>
            <a:custGeom>
              <a:avLst/>
              <a:gdLst/>
              <a:ahLst/>
              <a:cxnLst/>
              <a:rect r="r" b="b" t="t" l="l"/>
              <a:pathLst>
                <a:path h="965155" w="5322460">
                  <a:moveTo>
                    <a:pt x="0" y="0"/>
                  </a:moveTo>
                  <a:lnTo>
                    <a:pt x="5322460" y="0"/>
                  </a:lnTo>
                  <a:lnTo>
                    <a:pt x="5322460" y="965155"/>
                  </a:lnTo>
                  <a:lnTo>
                    <a:pt x="0" y="9651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061" t="-248975" r="0" b="-241429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145855" y="137795"/>
              <a:ext cx="2412152" cy="767819"/>
            </a:xfrm>
            <a:custGeom>
              <a:avLst/>
              <a:gdLst/>
              <a:ahLst/>
              <a:cxnLst/>
              <a:rect r="r" b="b" t="t" l="l"/>
              <a:pathLst>
                <a:path h="767819" w="2412152">
                  <a:moveTo>
                    <a:pt x="0" y="0"/>
                  </a:moveTo>
                  <a:lnTo>
                    <a:pt x="2412152" y="0"/>
                  </a:lnTo>
                  <a:lnTo>
                    <a:pt x="2412152" y="767819"/>
                  </a:lnTo>
                  <a:lnTo>
                    <a:pt x="0" y="7678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586" t="-44813" r="0" b="-38789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9827319" y="41394"/>
              <a:ext cx="3932099" cy="960621"/>
            </a:xfrm>
            <a:custGeom>
              <a:avLst/>
              <a:gdLst/>
              <a:ahLst/>
              <a:cxnLst/>
              <a:rect r="r" b="b" t="t" l="l"/>
              <a:pathLst>
                <a:path h="960621" w="3932099">
                  <a:moveTo>
                    <a:pt x="0" y="0"/>
                  </a:moveTo>
                  <a:lnTo>
                    <a:pt x="3932099" y="0"/>
                  </a:lnTo>
                  <a:lnTo>
                    <a:pt x="3932099" y="960621"/>
                  </a:lnTo>
                  <a:lnTo>
                    <a:pt x="0" y="9606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164" t="-100807" r="-13184" b="-140668"/>
              </a:stretch>
            </a:blipFill>
          </p:spPr>
        </p:sp>
        <p:grpSp>
          <p:nvGrpSpPr>
            <p:cNvPr name="Group 24" id="24"/>
            <p:cNvGrpSpPr/>
            <p:nvPr/>
          </p:nvGrpSpPr>
          <p:grpSpPr>
            <a:xfrm rot="0">
              <a:off x="5322460" y="404712"/>
              <a:ext cx="233986" cy="233986"/>
              <a:chOff x="0" y="0"/>
              <a:chExt cx="812800" cy="81280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57200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8869790" y="404712"/>
              <a:ext cx="233986" cy="233986"/>
              <a:chOff x="0" y="0"/>
              <a:chExt cx="812800" cy="81280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57200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</p:grpSp>
      <p:sp>
        <p:nvSpPr>
          <p:cNvPr name="Freeform 30" id="30" descr="The logo for UVA Online Education and Digital Innovation, featuring the University of Virginia logo and orange Rotunda."/>
          <p:cNvSpPr/>
          <p:nvPr/>
        </p:nvSpPr>
        <p:spPr>
          <a:xfrm flipH="false" flipV="false" rot="0">
            <a:off x="13637703" y="8755143"/>
            <a:ext cx="3621597" cy="795796"/>
          </a:xfrm>
          <a:custGeom>
            <a:avLst/>
            <a:gdLst/>
            <a:ahLst/>
            <a:cxnLst/>
            <a:rect r="r" b="b" t="t" l="l"/>
            <a:pathLst>
              <a:path h="795796" w="3621597">
                <a:moveTo>
                  <a:pt x="0" y="0"/>
                </a:moveTo>
                <a:lnTo>
                  <a:pt x="3621597" y="0"/>
                </a:lnTo>
                <a:lnTo>
                  <a:pt x="3621597" y="795796"/>
                </a:lnTo>
                <a:lnTo>
                  <a:pt x="0" y="7957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1028700" y="5709351"/>
            <a:ext cx="11320450" cy="68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true">
                <a:solidFill>
                  <a:srgbClr val="E57200"/>
                </a:solidFill>
                <a:latin typeface="ITC Franklin Gothic Std 1 Light"/>
                <a:ea typeface="ITC Franklin Gothic Std 1 Light"/>
                <a:cs typeface="ITC Franklin Gothic Std 1 Light"/>
                <a:sym typeface="ITC Franklin Gothic Std 1 Light"/>
              </a:rPr>
              <a:t>In partnership with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2505191"/>
            <a:ext cx="9144000" cy="7781809"/>
            <a:chOff x="0" y="0"/>
            <a:chExt cx="3323393" cy="2828304"/>
          </a:xfrm>
        </p:grpSpPr>
        <p:sp>
          <p:nvSpPr>
            <p:cNvPr name="Freeform 3" id="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3323393" cy="2828304"/>
            </a:xfrm>
            <a:custGeom>
              <a:avLst/>
              <a:gdLst/>
              <a:ahLst/>
              <a:cxnLst/>
              <a:rect r="r" b="b" t="t" l="l"/>
              <a:pathLst>
                <a:path h="2828304" w="3323393">
                  <a:moveTo>
                    <a:pt x="0" y="0"/>
                  </a:moveTo>
                  <a:lnTo>
                    <a:pt x="3323393" y="0"/>
                  </a:lnTo>
                  <a:lnTo>
                    <a:pt x="3323393" y="2828304"/>
                  </a:lnTo>
                  <a:lnTo>
                    <a:pt x="0" y="2828304"/>
                  </a:lnTo>
                  <a:close/>
                </a:path>
              </a:pathLst>
            </a:custGeom>
            <a:solidFill>
              <a:srgbClr val="E57200"/>
            </a:solidFill>
            <a:ln w="38100" cap="sq">
              <a:solidFill>
                <a:srgbClr val="E57200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3323393" cy="2856879"/>
            </a:xfrm>
            <a:prstGeom prst="rect">
              <a:avLst/>
            </a:prstGeom>
          </p:spPr>
          <p:txBody>
            <a:bodyPr anchor="ctr" rtlCol="false" tIns="45051" lIns="45051" bIns="45051" rIns="45051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92559" y="3255457"/>
            <a:ext cx="7486330" cy="1602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00"/>
              </a:lnSpc>
            </a:pPr>
            <a:r>
              <a:rPr lang="en-US" sz="5700" b="true">
                <a:solidFill>
                  <a:srgbClr val="232D4B"/>
                </a:solidFill>
                <a:latin typeface="ITC Franklin Gothic Std 1 Light"/>
                <a:ea typeface="ITC Franklin Gothic Std 1 Light"/>
                <a:cs typeface="ITC Franklin Gothic Std 1 Light"/>
                <a:sym typeface="ITC Franklin Gothic Std 1 Light"/>
              </a:rPr>
              <a:t>VA Small Businesses &amp; Local Organizations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30164" y="4099775"/>
            <a:ext cx="6158594" cy="4907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74"/>
              </a:lnSpc>
            </a:pPr>
          </a:p>
          <a:p>
            <a:pPr algn="l" marL="839205" indent="-419602" lvl="1">
              <a:lnSpc>
                <a:spcPts val="7774"/>
              </a:lnSpc>
              <a:buFont typeface="Arial"/>
              <a:buChar char="•"/>
            </a:pPr>
            <a:r>
              <a:rPr lang="en-US" b="true" sz="3887">
                <a:solidFill>
                  <a:srgbClr val="232D4B"/>
                </a:solidFill>
                <a:latin typeface="ITC Franklin Gothic Std 2 Medium"/>
                <a:ea typeface="ITC Franklin Gothic Std 2 Medium"/>
                <a:cs typeface="ITC Franklin Gothic Std 2 Medium"/>
                <a:sym typeface="ITC Franklin Gothic Std 2 Medium"/>
              </a:rPr>
              <a:t>Lack of AI know-how</a:t>
            </a:r>
          </a:p>
          <a:p>
            <a:pPr algn="l" marL="839205" indent="-419602" lvl="1">
              <a:lnSpc>
                <a:spcPts val="7774"/>
              </a:lnSpc>
              <a:buFont typeface="Arial"/>
              <a:buChar char="•"/>
            </a:pPr>
            <a:r>
              <a:rPr lang="en-US" b="true" sz="3887">
                <a:solidFill>
                  <a:srgbClr val="232D4B"/>
                </a:solidFill>
                <a:latin typeface="ITC Franklin Gothic Std 2 Medium"/>
                <a:ea typeface="ITC Franklin Gothic Std 2 Medium"/>
                <a:cs typeface="ITC Franklin Gothic Std 2 Medium"/>
                <a:sym typeface="ITC Franklin Gothic Std 2 Medium"/>
              </a:rPr>
              <a:t>Limited AI Capacity</a:t>
            </a:r>
          </a:p>
          <a:p>
            <a:pPr algn="l" marL="839205" indent="-419602" lvl="1">
              <a:lnSpc>
                <a:spcPts val="7774"/>
              </a:lnSpc>
              <a:buFont typeface="Arial"/>
              <a:buChar char="•"/>
            </a:pPr>
            <a:r>
              <a:rPr lang="en-US" b="true" sz="3887">
                <a:solidFill>
                  <a:srgbClr val="232D4B"/>
                </a:solidFill>
                <a:latin typeface="ITC Franklin Gothic Std 2 Medium"/>
                <a:ea typeface="ITC Franklin Gothic Std 2 Medium"/>
                <a:cs typeface="ITC Franklin Gothic Std 2 Medium"/>
                <a:sym typeface="ITC Franklin Gothic Std 2 Medium"/>
              </a:rPr>
              <a:t>Decreased Productivity</a:t>
            </a:r>
          </a:p>
          <a:p>
            <a:pPr algn="l" marL="839205" indent="-419602" lvl="1">
              <a:lnSpc>
                <a:spcPts val="7774"/>
              </a:lnSpc>
              <a:buFont typeface="Arial"/>
              <a:buChar char="•"/>
            </a:pPr>
            <a:r>
              <a:rPr lang="en-US" b="true" sz="3887">
                <a:solidFill>
                  <a:srgbClr val="232D4B"/>
                </a:solidFill>
                <a:latin typeface="ITC Franklin Gothic Std 2 Medium"/>
                <a:ea typeface="ITC Franklin Gothic Std 2 Medium"/>
                <a:cs typeface="ITC Franklin Gothic Std 2 Medium"/>
                <a:sym typeface="ITC Franklin Gothic Std 2 Medium"/>
              </a:rPr>
              <a:t>Adoption-Impact Gap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9144000" y="2505191"/>
            <a:ext cx="9137632" cy="7772284"/>
            <a:chOff x="0" y="0"/>
            <a:chExt cx="3321079" cy="2824842"/>
          </a:xfrm>
        </p:grpSpPr>
        <p:sp>
          <p:nvSpPr>
            <p:cNvPr name="Freeform 8" id="8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0" y="0"/>
              <a:ext cx="3321079" cy="2824842"/>
            </a:xfrm>
            <a:custGeom>
              <a:avLst/>
              <a:gdLst/>
              <a:ahLst/>
              <a:cxnLst/>
              <a:rect r="r" b="b" t="t" l="l"/>
              <a:pathLst>
                <a:path h="2824842" w="3321079">
                  <a:moveTo>
                    <a:pt x="0" y="0"/>
                  </a:moveTo>
                  <a:lnTo>
                    <a:pt x="3321079" y="0"/>
                  </a:lnTo>
                  <a:lnTo>
                    <a:pt x="3321079" y="2824842"/>
                  </a:lnTo>
                  <a:lnTo>
                    <a:pt x="0" y="2824842"/>
                  </a:lnTo>
                  <a:close/>
                </a:path>
              </a:pathLst>
            </a:custGeom>
            <a:solidFill>
              <a:srgbClr val="0B3759"/>
            </a:solidFill>
            <a:ln w="38100" cap="sq">
              <a:solidFill>
                <a:srgbClr val="0B3759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3321079" cy="2853417"/>
            </a:xfrm>
            <a:prstGeom prst="rect">
              <a:avLst/>
            </a:prstGeom>
          </p:spPr>
          <p:txBody>
            <a:bodyPr anchor="ctr" rtlCol="false" tIns="45051" lIns="45051" bIns="45051" rIns="45051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296929" y="3180999"/>
            <a:ext cx="4704228" cy="880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0"/>
              </a:lnSpc>
            </a:pPr>
            <a:r>
              <a:rPr lang="en-US" sz="5730" b="true">
                <a:solidFill>
                  <a:srgbClr val="FCFCFC"/>
                </a:solidFill>
                <a:latin typeface="ITC Franklin Gothic Std 1 Light"/>
                <a:ea typeface="ITC Franklin Gothic Std 1 Light"/>
                <a:cs typeface="ITC Franklin Gothic Std 1 Light"/>
                <a:sym typeface="ITC Franklin Gothic Std 1 Light"/>
              </a:rPr>
              <a:t>UVA Students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312227" y="4471250"/>
            <a:ext cx="8242825" cy="63062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92"/>
              </a:lnSpc>
            </a:pPr>
          </a:p>
          <a:p>
            <a:pPr algn="l" marL="818903" indent="-409451" lvl="1">
              <a:lnSpc>
                <a:spcPts val="3792"/>
              </a:lnSpc>
              <a:buFont typeface="Arial"/>
              <a:buChar char="•"/>
            </a:pPr>
            <a:r>
              <a:rPr lang="en-US" b="true" sz="3792">
                <a:solidFill>
                  <a:srgbClr val="FCFCFC"/>
                </a:solidFill>
                <a:latin typeface="ITC Franklin Gothic Std 2 Medium"/>
                <a:ea typeface="ITC Franklin Gothic Std 2 Medium"/>
                <a:cs typeface="ITC Franklin Gothic Std 2 Medium"/>
                <a:sym typeface="ITC Franklin Gothic Std 2 Medium"/>
              </a:rPr>
              <a:t>High demand for AI &amp; consultative skills</a:t>
            </a:r>
          </a:p>
          <a:p>
            <a:pPr algn="l">
              <a:lnSpc>
                <a:spcPts val="3792"/>
              </a:lnSpc>
            </a:pPr>
          </a:p>
          <a:p>
            <a:pPr algn="l" marL="818903" indent="-409451" lvl="1">
              <a:lnSpc>
                <a:spcPts val="3792"/>
              </a:lnSpc>
              <a:buFont typeface="Arial"/>
              <a:buChar char="•"/>
            </a:pPr>
            <a:r>
              <a:rPr lang="en-US" b="true" sz="3792">
                <a:solidFill>
                  <a:srgbClr val="FCFCFC"/>
                </a:solidFill>
                <a:latin typeface="ITC Franklin Gothic Std 2 Medium"/>
                <a:ea typeface="ITC Franklin Gothic Std 2 Medium"/>
                <a:cs typeface="ITC Franklin Gothic Std 2 Medium"/>
                <a:sym typeface="ITC Franklin Gothic Std 2 Medium"/>
              </a:rPr>
              <a:t>Limited availability of traditional internships</a:t>
            </a:r>
          </a:p>
          <a:p>
            <a:pPr algn="l">
              <a:lnSpc>
                <a:spcPts val="3792"/>
              </a:lnSpc>
            </a:pPr>
          </a:p>
          <a:p>
            <a:pPr algn="l" marL="818903" indent="-409451" lvl="1">
              <a:lnSpc>
                <a:spcPts val="3792"/>
              </a:lnSpc>
              <a:buFont typeface="Arial"/>
              <a:buChar char="•"/>
            </a:pPr>
            <a:r>
              <a:rPr lang="en-US" b="true" sz="3792">
                <a:solidFill>
                  <a:srgbClr val="FCFCFC"/>
                </a:solidFill>
                <a:latin typeface="ITC Franklin Gothic Std 2 Medium"/>
                <a:ea typeface="ITC Franklin Gothic Std 2 Medium"/>
                <a:cs typeface="ITC Franklin Gothic Std 2 Medium"/>
                <a:sym typeface="ITC Franklin Gothic Std 2 Medium"/>
              </a:rPr>
              <a:t>Barriers to accessing traditional internships (e.g. int’l students, athletes, etc.) </a:t>
            </a:r>
          </a:p>
          <a:p>
            <a:pPr algn="l">
              <a:lnSpc>
                <a:spcPts val="3792"/>
              </a:lnSpc>
            </a:pPr>
          </a:p>
          <a:p>
            <a:pPr algn="l">
              <a:lnSpc>
                <a:spcPts val="3792"/>
              </a:lnSpc>
            </a:pPr>
          </a:p>
          <a:p>
            <a:pPr algn="l">
              <a:lnSpc>
                <a:spcPts val="3792"/>
              </a:lnSpc>
            </a:pPr>
          </a:p>
          <a:p>
            <a:pPr algn="l">
              <a:lnSpc>
                <a:spcPts val="3792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7723279" y="9479906"/>
            <a:ext cx="182166" cy="447966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3658"/>
              </a:lnSpc>
              <a:spcBef>
                <a:spcPct val="0"/>
              </a:spcBef>
            </a:pPr>
            <a:r>
              <a:rPr lang="en-US" sz="261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972973" y="809625"/>
            <a:ext cx="12342053" cy="1079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50"/>
              </a:lnSpc>
            </a:pPr>
            <a:r>
              <a:rPr lang="en-US" b="true" sz="5679" i="true">
                <a:solidFill>
                  <a:srgbClr val="232D4B"/>
                </a:solidFill>
                <a:latin typeface="Bodoni Std 2 Heavy Italics"/>
                <a:ea typeface="Bodoni Std 2 Heavy Italics"/>
                <a:cs typeface="Bodoni Std 2 Heavy Italics"/>
                <a:sym typeface="Bodoni Std 2 Heavy Italics"/>
              </a:rPr>
              <a:t>What does AI4VA aim to solve?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37595" y="1159864"/>
            <a:ext cx="16421705" cy="1510637"/>
            <a:chOff x="0" y="0"/>
            <a:chExt cx="21872259" cy="2012035"/>
          </a:xfrm>
        </p:grpSpPr>
        <p:sp>
          <p:nvSpPr>
            <p:cNvPr name="Freeform 3" id="3" descr="A text box reading &quot;The AI4VA Model.&quot;"/>
            <p:cNvSpPr/>
            <p:nvPr/>
          </p:nvSpPr>
          <p:spPr>
            <a:xfrm flipH="false" flipV="false" rot="0">
              <a:off x="0" y="0"/>
              <a:ext cx="21872259" cy="2012035"/>
            </a:xfrm>
            <a:custGeom>
              <a:avLst/>
              <a:gdLst/>
              <a:ahLst/>
              <a:cxnLst/>
              <a:rect r="r" b="b" t="t" l="l"/>
              <a:pathLst>
                <a:path h="2012035" w="21872259">
                  <a:moveTo>
                    <a:pt x="0" y="0"/>
                  </a:moveTo>
                  <a:lnTo>
                    <a:pt x="21872259" y="0"/>
                  </a:lnTo>
                  <a:lnTo>
                    <a:pt x="21872259" y="2012035"/>
                  </a:lnTo>
                  <a:lnTo>
                    <a:pt x="0" y="2012035"/>
                  </a:lnTo>
                  <a:close/>
                </a:path>
              </a:pathLst>
            </a:custGeom>
          </p:spPr>
        </p:sp>
        <p:sp>
          <p:nvSpPr>
            <p:cNvPr name="TextBox 4" id="4"/>
            <p:cNvSpPr txBox="true"/>
            <p:nvPr/>
          </p:nvSpPr>
          <p:spPr>
            <a:xfrm>
              <a:off x="0" y="19050"/>
              <a:ext cx="21872259" cy="199298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ctr">
                <a:lnSpc>
                  <a:spcPts val="7907"/>
                </a:lnSpc>
              </a:pPr>
              <a:r>
                <a:rPr lang="en-US" b="true" sz="8237" spc="-183">
                  <a:solidFill>
                    <a:srgbClr val="232D48"/>
                  </a:solidFill>
                  <a:latin typeface="ITC Franklin Gothic LT Semi-Bold"/>
                  <a:ea typeface="ITC Franklin Gothic LT Semi-Bold"/>
                  <a:cs typeface="ITC Franklin Gothic LT Semi-Bold"/>
                  <a:sym typeface="ITC Franklin Gothic LT Semi-Bold"/>
                </a:rPr>
                <a:t>The AI4VA Model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769468" y="4365634"/>
            <a:ext cx="2076133" cy="207613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76200" cap="sq">
              <a:solidFill>
                <a:srgbClr val="E57200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47923" lIns="47923" bIns="47923" rIns="47923"/>
            <a:lstStyle/>
            <a:p>
              <a:pPr algn="ctr">
                <a:lnSpc>
                  <a:spcPts val="1872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6275485" y="4853147"/>
            <a:ext cx="1064099" cy="1240931"/>
          </a:xfrm>
          <a:custGeom>
            <a:avLst/>
            <a:gdLst/>
            <a:ahLst/>
            <a:cxnLst/>
            <a:rect r="r" b="b" t="t" l="l"/>
            <a:pathLst>
              <a:path h="1240931" w="1064099">
                <a:moveTo>
                  <a:pt x="0" y="0"/>
                </a:moveTo>
                <a:lnTo>
                  <a:pt x="1064099" y="0"/>
                </a:lnTo>
                <a:lnTo>
                  <a:pt x="1064099" y="1240931"/>
                </a:lnTo>
                <a:lnTo>
                  <a:pt x="0" y="12409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1879128" y="4365634"/>
            <a:ext cx="2076133" cy="2076133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76200" cap="sq">
              <a:solidFill>
                <a:srgbClr val="E5720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47923" lIns="47923" bIns="47923" rIns="47923"/>
            <a:lstStyle/>
            <a:p>
              <a:pPr algn="ctr">
                <a:lnSpc>
                  <a:spcPts val="1872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2382469" y="4868974"/>
            <a:ext cx="1069451" cy="1069451"/>
          </a:xfrm>
          <a:custGeom>
            <a:avLst/>
            <a:gdLst/>
            <a:ahLst/>
            <a:cxnLst/>
            <a:rect r="r" b="b" t="t" l="l"/>
            <a:pathLst>
              <a:path h="1069451" w="1069451">
                <a:moveTo>
                  <a:pt x="0" y="0"/>
                </a:moveTo>
                <a:lnTo>
                  <a:pt x="1069451" y="0"/>
                </a:lnTo>
                <a:lnTo>
                  <a:pt x="1069451" y="1069452"/>
                </a:lnTo>
                <a:lnTo>
                  <a:pt x="0" y="106945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3860585" y="4363822"/>
            <a:ext cx="2076133" cy="2076133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76200" cap="sq">
              <a:solidFill>
                <a:srgbClr val="E57200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47923" lIns="47923" bIns="47923" rIns="47923"/>
            <a:lstStyle/>
            <a:p>
              <a:pPr algn="ctr">
                <a:lnSpc>
                  <a:spcPts val="1872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4440198" y="4808113"/>
            <a:ext cx="916907" cy="1128501"/>
          </a:xfrm>
          <a:custGeom>
            <a:avLst/>
            <a:gdLst/>
            <a:ahLst/>
            <a:cxnLst/>
            <a:rect r="r" b="b" t="t" l="l"/>
            <a:pathLst>
              <a:path h="1128501" w="916907">
                <a:moveTo>
                  <a:pt x="0" y="0"/>
                </a:moveTo>
                <a:lnTo>
                  <a:pt x="916907" y="0"/>
                </a:lnTo>
                <a:lnTo>
                  <a:pt x="916907" y="1128501"/>
                </a:lnTo>
                <a:lnTo>
                  <a:pt x="0" y="11285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7" id="17"/>
          <p:cNvSpPr/>
          <p:nvPr/>
        </p:nvSpPr>
        <p:spPr>
          <a:xfrm flipV="true">
            <a:off x="3931898" y="5504194"/>
            <a:ext cx="1837570" cy="0"/>
          </a:xfrm>
          <a:prstGeom prst="line">
            <a:avLst/>
          </a:prstGeom>
          <a:ln cap="flat" w="38100">
            <a:solidFill>
              <a:srgbClr val="E572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 flipV="true">
            <a:off x="7766106" y="5504194"/>
            <a:ext cx="1913031" cy="0"/>
          </a:xfrm>
          <a:prstGeom prst="line">
            <a:avLst/>
          </a:prstGeom>
          <a:ln cap="flat" w="38100">
            <a:solidFill>
              <a:srgbClr val="E572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9645559" y="4365634"/>
            <a:ext cx="2076133" cy="2076133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76200" cap="sq">
              <a:solidFill>
                <a:srgbClr val="E57200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47923" lIns="47923" bIns="47923" rIns="47923"/>
            <a:lstStyle/>
            <a:p>
              <a:pPr algn="ctr">
                <a:lnSpc>
                  <a:spcPts val="1872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0298668" y="5403700"/>
            <a:ext cx="769915" cy="629406"/>
          </a:xfrm>
          <a:custGeom>
            <a:avLst/>
            <a:gdLst/>
            <a:ahLst/>
            <a:cxnLst/>
            <a:rect r="r" b="b" t="t" l="l"/>
            <a:pathLst>
              <a:path h="629406" w="769915">
                <a:moveTo>
                  <a:pt x="0" y="0"/>
                </a:moveTo>
                <a:lnTo>
                  <a:pt x="769915" y="0"/>
                </a:lnTo>
                <a:lnTo>
                  <a:pt x="769915" y="629406"/>
                </a:lnTo>
                <a:lnTo>
                  <a:pt x="0" y="6294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0137937" y="4754767"/>
            <a:ext cx="1091377" cy="537503"/>
          </a:xfrm>
          <a:custGeom>
            <a:avLst/>
            <a:gdLst/>
            <a:ahLst/>
            <a:cxnLst/>
            <a:rect r="r" b="b" t="t" l="l"/>
            <a:pathLst>
              <a:path h="537503" w="1091377">
                <a:moveTo>
                  <a:pt x="0" y="0"/>
                </a:moveTo>
                <a:lnTo>
                  <a:pt x="1091377" y="0"/>
                </a:lnTo>
                <a:lnTo>
                  <a:pt x="1091377" y="537503"/>
                </a:lnTo>
                <a:lnTo>
                  <a:pt x="0" y="53750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4" id="24"/>
          <p:cNvSpPr/>
          <p:nvPr/>
        </p:nvSpPr>
        <p:spPr>
          <a:xfrm>
            <a:off x="11691861" y="5504194"/>
            <a:ext cx="2208737" cy="0"/>
          </a:xfrm>
          <a:prstGeom prst="line">
            <a:avLst/>
          </a:prstGeom>
          <a:ln cap="flat" w="38100">
            <a:solidFill>
              <a:srgbClr val="E572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5" id="25"/>
          <p:cNvSpPr txBox="true"/>
          <p:nvPr/>
        </p:nvSpPr>
        <p:spPr>
          <a:xfrm rot="0">
            <a:off x="5847544" y="6656278"/>
            <a:ext cx="1854500" cy="7029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67"/>
              </a:lnSpc>
            </a:pPr>
            <a:r>
              <a:rPr lang="en-US" sz="2567" b="true">
                <a:solidFill>
                  <a:srgbClr val="232D4B"/>
                </a:solidFill>
                <a:latin typeface="ITC Franklin Gothic Std 1 Light"/>
                <a:ea typeface="ITC Franklin Gothic Std 1 Light"/>
                <a:cs typeface="ITC Franklin Gothic Std 1 Light"/>
                <a:sym typeface="ITC Franklin Gothic Std 1 Light"/>
              </a:rPr>
              <a:t>Now - October 18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679137" y="6632266"/>
            <a:ext cx="2061051" cy="712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70"/>
              </a:lnSpc>
            </a:pPr>
            <a:r>
              <a:rPr lang="en-US" sz="2570" b="true">
                <a:solidFill>
                  <a:srgbClr val="232D4B"/>
                </a:solidFill>
                <a:latin typeface="ITC Franklin Gothic Std 1 Light"/>
                <a:ea typeface="ITC Franklin Gothic Std 1 Light"/>
                <a:cs typeface="ITC Franklin Gothic Std 1 Light"/>
                <a:sym typeface="ITC Franklin Gothic Std 1 Light"/>
              </a:rPr>
              <a:t>October 19 - November 20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3479183" y="6772246"/>
            <a:ext cx="2838938" cy="3891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70"/>
              </a:lnSpc>
            </a:pPr>
            <a:r>
              <a:rPr lang="en-US" sz="2570" b="true">
                <a:solidFill>
                  <a:srgbClr val="232D4B"/>
                </a:solidFill>
                <a:latin typeface="ITC Franklin Gothic Std 1 Light"/>
                <a:ea typeface="ITC Franklin Gothic Std 1 Light"/>
                <a:cs typeface="ITC Franklin Gothic Std 1 Light"/>
                <a:sym typeface="ITC Franklin Gothic Std 1 Light"/>
              </a:rPr>
              <a:t>December 3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635740" y="7403325"/>
            <a:ext cx="2562909" cy="1396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</a:pPr>
            <a:r>
              <a:rPr lang="en-US" sz="2641" b="true">
                <a:solidFill>
                  <a:srgbClr val="000000"/>
                </a:solidFill>
                <a:latin typeface="ITC Franklin Gothic Std 2 Medium"/>
                <a:ea typeface="ITC Franklin Gothic Std 2 Medium"/>
                <a:cs typeface="ITC Franklin Gothic Std 2 Medium"/>
                <a:sym typeface="ITC Franklin Gothic Std 2 Medium"/>
              </a:rPr>
              <a:t>Students are grouped into teams and matched to employers.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471702" y="7493666"/>
            <a:ext cx="2671665" cy="1064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</a:pPr>
            <a:r>
              <a:rPr lang="en-US" sz="2641" b="true">
                <a:solidFill>
                  <a:srgbClr val="000000"/>
                </a:solidFill>
                <a:latin typeface="ITC Franklin Gothic Std 2 Medium"/>
                <a:ea typeface="ITC Franklin Gothic Std 2 Medium"/>
                <a:cs typeface="ITC Franklin Gothic Std 2 Medium"/>
                <a:sym typeface="ITC Franklin Gothic Std 2 Medium"/>
              </a:rPr>
              <a:t>Students engage in self-paced AI skill building via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874765" y="7493666"/>
            <a:ext cx="3617720" cy="1396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</a:pPr>
            <a:r>
              <a:rPr lang="en-US" sz="2641" b="true">
                <a:solidFill>
                  <a:srgbClr val="000000"/>
                </a:solidFill>
                <a:latin typeface="ITC Franklin Gothic Std 2 Medium"/>
                <a:ea typeface="ITC Franklin Gothic Std 2 Medium"/>
                <a:cs typeface="ITC Franklin Gothic Std 2 Medium"/>
                <a:sym typeface="ITC Franklin Gothic Std 2 Medium"/>
              </a:rPr>
              <a:t>Working in teams, students partner with a Virginia-based small business to integrate AI tools into their operations.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102085" y="7493666"/>
            <a:ext cx="3695168" cy="1396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</a:pPr>
            <a:r>
              <a:rPr lang="en-US" sz="2641" b="true">
                <a:solidFill>
                  <a:srgbClr val="000000"/>
                </a:solidFill>
                <a:latin typeface="ITC Franklin Gothic Std 2 Medium"/>
                <a:ea typeface="ITC Franklin Gothic Std 2 Medium"/>
                <a:cs typeface="ITC Franklin Gothic Std 2 Medium"/>
                <a:sym typeface="ITC Franklin Gothic Std 2 Medium"/>
              </a:rPr>
              <a:t>Students and employers discuss their experience with the OEDI &amp; Riipen teams at a post-project celebration.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392150" y="6656278"/>
            <a:ext cx="3039312" cy="712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70"/>
              </a:lnSpc>
            </a:pPr>
            <a:r>
              <a:rPr lang="en-US" sz="2570" b="true">
                <a:solidFill>
                  <a:srgbClr val="232D4B"/>
                </a:solidFill>
                <a:latin typeface="ITC Franklin Gothic Std 1 Light"/>
                <a:ea typeface="ITC Franklin Gothic Std 1 Light"/>
                <a:cs typeface="ITC Franklin Gothic Std 1 Light"/>
                <a:sym typeface="ITC Franklin Gothic Std 1 Light"/>
              </a:rPr>
              <a:t>September 25 - October 8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7602052" y="9563408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937139" y="484776"/>
            <a:ext cx="16413719" cy="19052"/>
            <a:chOff x="0" y="0"/>
            <a:chExt cx="21884959" cy="25402"/>
          </a:xfrm>
        </p:grpSpPr>
        <p:sp>
          <p:nvSpPr>
            <p:cNvPr name="Freeform 35" id="3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2700" y="0"/>
              <a:ext cx="21859621" cy="25400"/>
            </a:xfrm>
            <a:custGeom>
              <a:avLst/>
              <a:gdLst/>
              <a:ahLst/>
              <a:cxnLst/>
              <a:rect r="r" b="b" t="t" l="l"/>
              <a:pathLst>
                <a:path h="25400" w="21859621">
                  <a:moveTo>
                    <a:pt x="0" y="0"/>
                  </a:moveTo>
                  <a:lnTo>
                    <a:pt x="21859621" y="0"/>
                  </a:lnTo>
                  <a:lnTo>
                    <a:pt x="21859621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232D48"/>
            </a:solidFill>
          </p:spPr>
        </p:sp>
      </p:grpSp>
      <p:sp>
        <p:nvSpPr>
          <p:cNvPr name="TextBox 36" id="36"/>
          <p:cNvSpPr txBox="true"/>
          <p:nvPr/>
        </p:nvSpPr>
        <p:spPr>
          <a:xfrm rot="0">
            <a:off x="2941002" y="2487397"/>
            <a:ext cx="11867526" cy="1133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95"/>
              </a:lnSpc>
            </a:pPr>
            <a:r>
              <a:rPr lang="en-US" sz="2412">
                <a:solidFill>
                  <a:srgbClr val="000000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AI4VA pairs UVA students with VA small businesses and local organizations to help them incorporate AI tools into their operations and strategy, while providing valuable hands-on, applied AI experiences students can leverage for career development.</a:t>
            </a:r>
          </a:p>
        </p:txBody>
      </p:sp>
      <p:sp>
        <p:nvSpPr>
          <p:cNvPr name="Freeform 37" id="37" descr="The &quot;Grow with Google&quot; logo."/>
          <p:cNvSpPr/>
          <p:nvPr/>
        </p:nvSpPr>
        <p:spPr>
          <a:xfrm flipH="false" flipV="false" rot="0">
            <a:off x="5350561" y="8558161"/>
            <a:ext cx="2913947" cy="441718"/>
          </a:xfrm>
          <a:custGeom>
            <a:avLst/>
            <a:gdLst/>
            <a:ahLst/>
            <a:cxnLst/>
            <a:rect r="r" b="b" t="t" l="l"/>
            <a:pathLst>
              <a:path h="441718" w="2913947">
                <a:moveTo>
                  <a:pt x="0" y="0"/>
                </a:moveTo>
                <a:lnTo>
                  <a:pt x="2913947" y="0"/>
                </a:lnTo>
                <a:lnTo>
                  <a:pt x="2913947" y="441718"/>
                </a:lnTo>
                <a:lnTo>
                  <a:pt x="0" y="44171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289502" r="0" b="-270182"/>
            </a:stretch>
          </a:blipFill>
        </p:spPr>
      </p:sp>
      <p:grpSp>
        <p:nvGrpSpPr>
          <p:cNvPr name="Group 38" id="38"/>
          <p:cNvGrpSpPr/>
          <p:nvPr/>
        </p:nvGrpSpPr>
        <p:grpSpPr>
          <a:xfrm rot="0">
            <a:off x="937139" y="9761846"/>
            <a:ext cx="16413719" cy="19052"/>
            <a:chOff x="0" y="0"/>
            <a:chExt cx="21884959" cy="25402"/>
          </a:xfrm>
        </p:grpSpPr>
        <p:sp>
          <p:nvSpPr>
            <p:cNvPr name="Freeform 39" id="3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2700" y="0"/>
              <a:ext cx="21859621" cy="25400"/>
            </a:xfrm>
            <a:custGeom>
              <a:avLst/>
              <a:gdLst/>
              <a:ahLst/>
              <a:cxnLst/>
              <a:rect r="r" b="b" t="t" l="l"/>
              <a:pathLst>
                <a:path h="25400" w="21859621">
                  <a:moveTo>
                    <a:pt x="0" y="0"/>
                  </a:moveTo>
                  <a:lnTo>
                    <a:pt x="21859621" y="0"/>
                  </a:lnTo>
                  <a:lnTo>
                    <a:pt x="21859621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232D48"/>
            </a:solid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92033" y="3697773"/>
            <a:ext cx="15903934" cy="4425968"/>
            <a:chOff x="0" y="0"/>
            <a:chExt cx="21205245" cy="590129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13804814" y="0"/>
              <a:ext cx="2205311" cy="2215878"/>
              <a:chOff x="0" y="0"/>
              <a:chExt cx="548421" cy="551048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548421" cy="551048"/>
              </a:xfrm>
              <a:custGeom>
                <a:avLst/>
                <a:gdLst/>
                <a:ahLst/>
                <a:cxnLst/>
                <a:rect r="r" b="b" t="t" l="l"/>
                <a:pathLst>
                  <a:path h="551048" w="548421">
                    <a:moveTo>
                      <a:pt x="274210" y="0"/>
                    </a:moveTo>
                    <a:lnTo>
                      <a:pt x="274210" y="0"/>
                    </a:lnTo>
                    <a:cubicBezTo>
                      <a:pt x="346935" y="0"/>
                      <a:pt x="416682" y="28890"/>
                      <a:pt x="468106" y="80314"/>
                    </a:cubicBezTo>
                    <a:cubicBezTo>
                      <a:pt x="519531" y="131739"/>
                      <a:pt x="548421" y="201485"/>
                      <a:pt x="548421" y="274210"/>
                    </a:cubicBezTo>
                    <a:lnTo>
                      <a:pt x="548421" y="276838"/>
                    </a:lnTo>
                    <a:cubicBezTo>
                      <a:pt x="548421" y="428280"/>
                      <a:pt x="425652" y="551048"/>
                      <a:pt x="274210" y="551048"/>
                    </a:cubicBezTo>
                    <a:lnTo>
                      <a:pt x="274210" y="551048"/>
                    </a:lnTo>
                    <a:cubicBezTo>
                      <a:pt x="201485" y="551048"/>
                      <a:pt x="131739" y="522158"/>
                      <a:pt x="80314" y="470734"/>
                    </a:cubicBezTo>
                    <a:cubicBezTo>
                      <a:pt x="28890" y="419310"/>
                      <a:pt x="0" y="349563"/>
                      <a:pt x="0" y="276838"/>
                    </a:cubicBezTo>
                    <a:lnTo>
                      <a:pt x="0" y="274210"/>
                    </a:lnTo>
                    <a:cubicBezTo>
                      <a:pt x="0" y="122768"/>
                      <a:pt x="122768" y="0"/>
                      <a:pt x="274210" y="0"/>
                    </a:cubicBezTo>
                    <a:close/>
                  </a:path>
                </a:pathLst>
              </a:custGeom>
              <a:ln w="38100" cap="rnd">
                <a:solidFill>
                  <a:srgbClr val="E57200"/>
                </a:solidFill>
                <a:prstDash val="solid"/>
                <a:round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47625"/>
                <a:ext cx="548421" cy="598673"/>
              </a:xfrm>
              <a:prstGeom prst="rect">
                <a:avLst/>
              </a:prstGeom>
            </p:spPr>
            <p:txBody>
              <a:bodyPr anchor="ctr" rtlCol="false" tIns="52426" lIns="52426" bIns="52426" rIns="52426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14108124" y="321584"/>
              <a:ext cx="1598690" cy="1572711"/>
            </a:xfrm>
            <a:custGeom>
              <a:avLst/>
              <a:gdLst/>
              <a:ahLst/>
              <a:cxnLst/>
              <a:rect r="r" b="b" t="t" l="l"/>
              <a:pathLst>
                <a:path h="1572711" w="1598690">
                  <a:moveTo>
                    <a:pt x="0" y="0"/>
                  </a:moveTo>
                  <a:lnTo>
                    <a:pt x="1598690" y="0"/>
                  </a:lnTo>
                  <a:lnTo>
                    <a:pt x="1598690" y="1572710"/>
                  </a:lnTo>
                  <a:lnTo>
                    <a:pt x="0" y="1572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7" id="7"/>
            <p:cNvGrpSpPr/>
            <p:nvPr/>
          </p:nvGrpSpPr>
          <p:grpSpPr>
            <a:xfrm rot="0">
              <a:off x="18197467" y="0"/>
              <a:ext cx="2205311" cy="2215878"/>
              <a:chOff x="0" y="0"/>
              <a:chExt cx="548421" cy="551048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548421" cy="551048"/>
              </a:xfrm>
              <a:custGeom>
                <a:avLst/>
                <a:gdLst/>
                <a:ahLst/>
                <a:cxnLst/>
                <a:rect r="r" b="b" t="t" l="l"/>
                <a:pathLst>
                  <a:path h="551048" w="548421">
                    <a:moveTo>
                      <a:pt x="274210" y="0"/>
                    </a:moveTo>
                    <a:lnTo>
                      <a:pt x="274210" y="0"/>
                    </a:lnTo>
                    <a:cubicBezTo>
                      <a:pt x="346935" y="0"/>
                      <a:pt x="416682" y="28890"/>
                      <a:pt x="468106" y="80314"/>
                    </a:cubicBezTo>
                    <a:cubicBezTo>
                      <a:pt x="519531" y="131739"/>
                      <a:pt x="548421" y="201485"/>
                      <a:pt x="548421" y="274210"/>
                    </a:cubicBezTo>
                    <a:lnTo>
                      <a:pt x="548421" y="276838"/>
                    </a:lnTo>
                    <a:cubicBezTo>
                      <a:pt x="548421" y="428280"/>
                      <a:pt x="425652" y="551048"/>
                      <a:pt x="274210" y="551048"/>
                    </a:cubicBezTo>
                    <a:lnTo>
                      <a:pt x="274210" y="551048"/>
                    </a:lnTo>
                    <a:cubicBezTo>
                      <a:pt x="201485" y="551048"/>
                      <a:pt x="131739" y="522158"/>
                      <a:pt x="80314" y="470734"/>
                    </a:cubicBezTo>
                    <a:cubicBezTo>
                      <a:pt x="28890" y="419310"/>
                      <a:pt x="0" y="349563"/>
                      <a:pt x="0" y="276838"/>
                    </a:cubicBezTo>
                    <a:lnTo>
                      <a:pt x="0" y="274210"/>
                    </a:lnTo>
                    <a:cubicBezTo>
                      <a:pt x="0" y="122768"/>
                      <a:pt x="122768" y="0"/>
                      <a:pt x="274210" y="0"/>
                    </a:cubicBezTo>
                    <a:close/>
                  </a:path>
                </a:pathLst>
              </a:custGeom>
              <a:ln w="38100" cap="rnd">
                <a:solidFill>
                  <a:srgbClr val="E57200"/>
                </a:solidFill>
                <a:prstDash val="solid"/>
                <a:round/>
              </a:ln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548421" cy="598673"/>
              </a:xfrm>
              <a:prstGeom prst="rect">
                <a:avLst/>
              </a:prstGeom>
            </p:spPr>
            <p:txBody>
              <a:bodyPr anchor="ctr" rtlCol="false" tIns="52426" lIns="52426" bIns="52426" rIns="52426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18674215" y="535339"/>
              <a:ext cx="1251815" cy="1251815"/>
            </a:xfrm>
            <a:custGeom>
              <a:avLst/>
              <a:gdLst/>
              <a:ahLst/>
              <a:cxnLst/>
              <a:rect r="r" b="b" t="t" l="l"/>
              <a:pathLst>
                <a:path h="1251815" w="1251815">
                  <a:moveTo>
                    <a:pt x="0" y="0"/>
                  </a:moveTo>
                  <a:lnTo>
                    <a:pt x="1251815" y="0"/>
                  </a:lnTo>
                  <a:lnTo>
                    <a:pt x="1251815" y="1251815"/>
                  </a:lnTo>
                  <a:lnTo>
                    <a:pt x="0" y="12518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1" id="11"/>
            <p:cNvGrpSpPr/>
            <p:nvPr/>
          </p:nvGrpSpPr>
          <p:grpSpPr>
            <a:xfrm rot="0">
              <a:off x="9412160" y="0"/>
              <a:ext cx="2205311" cy="2215878"/>
              <a:chOff x="0" y="0"/>
              <a:chExt cx="548421" cy="551048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548421" cy="551048"/>
              </a:xfrm>
              <a:custGeom>
                <a:avLst/>
                <a:gdLst/>
                <a:ahLst/>
                <a:cxnLst/>
                <a:rect r="r" b="b" t="t" l="l"/>
                <a:pathLst>
                  <a:path h="551048" w="548421">
                    <a:moveTo>
                      <a:pt x="274210" y="0"/>
                    </a:moveTo>
                    <a:lnTo>
                      <a:pt x="274210" y="0"/>
                    </a:lnTo>
                    <a:cubicBezTo>
                      <a:pt x="346935" y="0"/>
                      <a:pt x="416682" y="28890"/>
                      <a:pt x="468106" y="80314"/>
                    </a:cubicBezTo>
                    <a:cubicBezTo>
                      <a:pt x="519531" y="131739"/>
                      <a:pt x="548421" y="201485"/>
                      <a:pt x="548421" y="274210"/>
                    </a:cubicBezTo>
                    <a:lnTo>
                      <a:pt x="548421" y="276838"/>
                    </a:lnTo>
                    <a:cubicBezTo>
                      <a:pt x="548421" y="428280"/>
                      <a:pt x="425652" y="551048"/>
                      <a:pt x="274210" y="551048"/>
                    </a:cubicBezTo>
                    <a:lnTo>
                      <a:pt x="274210" y="551048"/>
                    </a:lnTo>
                    <a:cubicBezTo>
                      <a:pt x="201485" y="551048"/>
                      <a:pt x="131739" y="522158"/>
                      <a:pt x="80314" y="470734"/>
                    </a:cubicBezTo>
                    <a:cubicBezTo>
                      <a:pt x="28890" y="419310"/>
                      <a:pt x="0" y="349563"/>
                      <a:pt x="0" y="276838"/>
                    </a:cubicBezTo>
                    <a:lnTo>
                      <a:pt x="0" y="274210"/>
                    </a:lnTo>
                    <a:cubicBezTo>
                      <a:pt x="0" y="122768"/>
                      <a:pt x="122768" y="0"/>
                      <a:pt x="274210" y="0"/>
                    </a:cubicBezTo>
                    <a:close/>
                  </a:path>
                </a:pathLst>
              </a:custGeom>
              <a:ln w="38100" cap="rnd">
                <a:solidFill>
                  <a:srgbClr val="E57200"/>
                </a:solidFill>
                <a:prstDash val="solid"/>
                <a:round/>
              </a:ln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47625"/>
                <a:ext cx="548421" cy="598673"/>
              </a:xfrm>
              <a:prstGeom prst="rect">
                <a:avLst/>
              </a:prstGeom>
            </p:spPr>
            <p:txBody>
              <a:bodyPr anchor="ctr" rtlCol="false" tIns="52426" lIns="52426" bIns="52426" rIns="52426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9614087" y="226762"/>
              <a:ext cx="1801457" cy="1728368"/>
            </a:xfrm>
            <a:custGeom>
              <a:avLst/>
              <a:gdLst/>
              <a:ahLst/>
              <a:cxnLst/>
              <a:rect r="r" b="b" t="t" l="l"/>
              <a:pathLst>
                <a:path h="1728368" w="1801457">
                  <a:moveTo>
                    <a:pt x="0" y="0"/>
                  </a:moveTo>
                  <a:lnTo>
                    <a:pt x="1801457" y="0"/>
                  </a:lnTo>
                  <a:lnTo>
                    <a:pt x="1801457" y="1728368"/>
                  </a:lnTo>
                  <a:lnTo>
                    <a:pt x="0" y="1728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5" id="15"/>
            <p:cNvGrpSpPr/>
            <p:nvPr/>
          </p:nvGrpSpPr>
          <p:grpSpPr>
            <a:xfrm rot="0">
              <a:off x="626854" y="0"/>
              <a:ext cx="2205311" cy="2215878"/>
              <a:chOff x="0" y="0"/>
              <a:chExt cx="548421" cy="551048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548421" cy="551048"/>
              </a:xfrm>
              <a:custGeom>
                <a:avLst/>
                <a:gdLst/>
                <a:ahLst/>
                <a:cxnLst/>
                <a:rect r="r" b="b" t="t" l="l"/>
                <a:pathLst>
                  <a:path h="551048" w="548421">
                    <a:moveTo>
                      <a:pt x="274210" y="0"/>
                    </a:moveTo>
                    <a:lnTo>
                      <a:pt x="274210" y="0"/>
                    </a:lnTo>
                    <a:cubicBezTo>
                      <a:pt x="346935" y="0"/>
                      <a:pt x="416682" y="28890"/>
                      <a:pt x="468106" y="80314"/>
                    </a:cubicBezTo>
                    <a:cubicBezTo>
                      <a:pt x="519531" y="131739"/>
                      <a:pt x="548421" y="201485"/>
                      <a:pt x="548421" y="274210"/>
                    </a:cubicBezTo>
                    <a:lnTo>
                      <a:pt x="548421" y="276838"/>
                    </a:lnTo>
                    <a:cubicBezTo>
                      <a:pt x="548421" y="428280"/>
                      <a:pt x="425652" y="551048"/>
                      <a:pt x="274210" y="551048"/>
                    </a:cubicBezTo>
                    <a:lnTo>
                      <a:pt x="274210" y="551048"/>
                    </a:lnTo>
                    <a:cubicBezTo>
                      <a:pt x="201485" y="551048"/>
                      <a:pt x="131739" y="522158"/>
                      <a:pt x="80314" y="470734"/>
                    </a:cubicBezTo>
                    <a:cubicBezTo>
                      <a:pt x="28890" y="419310"/>
                      <a:pt x="0" y="349563"/>
                      <a:pt x="0" y="276838"/>
                    </a:cubicBezTo>
                    <a:lnTo>
                      <a:pt x="0" y="274210"/>
                    </a:lnTo>
                    <a:cubicBezTo>
                      <a:pt x="0" y="122768"/>
                      <a:pt x="122768" y="0"/>
                      <a:pt x="274210" y="0"/>
                    </a:cubicBezTo>
                    <a:close/>
                  </a:path>
                </a:pathLst>
              </a:custGeom>
              <a:ln w="38100" cap="rnd">
                <a:solidFill>
                  <a:srgbClr val="E57200"/>
                </a:solidFill>
                <a:prstDash val="solid"/>
                <a:round/>
              </a:ln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47625"/>
                <a:ext cx="548421" cy="598673"/>
              </a:xfrm>
              <a:prstGeom prst="rect">
                <a:avLst/>
              </a:prstGeom>
            </p:spPr>
            <p:txBody>
              <a:bodyPr anchor="ctr" rtlCol="false" tIns="52426" lIns="52426" bIns="52426" rIns="52426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sp>
          <p:nvSpPr>
            <p:cNvPr name="Freeform 18" id="18"/>
            <p:cNvSpPr/>
            <p:nvPr/>
          </p:nvSpPr>
          <p:spPr>
            <a:xfrm flipH="false" flipV="false" rot="0">
              <a:off x="976279" y="487916"/>
              <a:ext cx="1517892" cy="1316771"/>
            </a:xfrm>
            <a:custGeom>
              <a:avLst/>
              <a:gdLst/>
              <a:ahLst/>
              <a:cxnLst/>
              <a:rect r="r" b="b" t="t" l="l"/>
              <a:pathLst>
                <a:path h="1316771" w="1517892">
                  <a:moveTo>
                    <a:pt x="0" y="0"/>
                  </a:moveTo>
                  <a:lnTo>
                    <a:pt x="1517892" y="0"/>
                  </a:lnTo>
                  <a:lnTo>
                    <a:pt x="1517892" y="1316771"/>
                  </a:lnTo>
                  <a:lnTo>
                    <a:pt x="0" y="1316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19" id="19"/>
            <p:cNvGrpSpPr/>
            <p:nvPr/>
          </p:nvGrpSpPr>
          <p:grpSpPr>
            <a:xfrm rot="0">
              <a:off x="5019507" y="0"/>
              <a:ext cx="2205311" cy="2215878"/>
              <a:chOff x="0" y="0"/>
              <a:chExt cx="548421" cy="551048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548421" cy="551048"/>
              </a:xfrm>
              <a:custGeom>
                <a:avLst/>
                <a:gdLst/>
                <a:ahLst/>
                <a:cxnLst/>
                <a:rect r="r" b="b" t="t" l="l"/>
                <a:pathLst>
                  <a:path h="551048" w="548421">
                    <a:moveTo>
                      <a:pt x="274210" y="0"/>
                    </a:moveTo>
                    <a:lnTo>
                      <a:pt x="274210" y="0"/>
                    </a:lnTo>
                    <a:cubicBezTo>
                      <a:pt x="346935" y="0"/>
                      <a:pt x="416682" y="28890"/>
                      <a:pt x="468106" y="80314"/>
                    </a:cubicBezTo>
                    <a:cubicBezTo>
                      <a:pt x="519531" y="131739"/>
                      <a:pt x="548421" y="201485"/>
                      <a:pt x="548421" y="274210"/>
                    </a:cubicBezTo>
                    <a:lnTo>
                      <a:pt x="548421" y="276838"/>
                    </a:lnTo>
                    <a:cubicBezTo>
                      <a:pt x="548421" y="428280"/>
                      <a:pt x="425652" y="551048"/>
                      <a:pt x="274210" y="551048"/>
                    </a:cubicBezTo>
                    <a:lnTo>
                      <a:pt x="274210" y="551048"/>
                    </a:lnTo>
                    <a:cubicBezTo>
                      <a:pt x="201485" y="551048"/>
                      <a:pt x="131739" y="522158"/>
                      <a:pt x="80314" y="470734"/>
                    </a:cubicBezTo>
                    <a:cubicBezTo>
                      <a:pt x="28890" y="419310"/>
                      <a:pt x="0" y="349563"/>
                      <a:pt x="0" y="276838"/>
                    </a:cubicBezTo>
                    <a:lnTo>
                      <a:pt x="0" y="274210"/>
                    </a:lnTo>
                    <a:cubicBezTo>
                      <a:pt x="0" y="122768"/>
                      <a:pt x="122768" y="0"/>
                      <a:pt x="274210" y="0"/>
                    </a:cubicBezTo>
                    <a:close/>
                  </a:path>
                </a:pathLst>
              </a:custGeom>
              <a:ln w="38100" cap="rnd">
                <a:solidFill>
                  <a:srgbClr val="E57200"/>
                </a:solidFill>
                <a:prstDash val="solid"/>
                <a:round/>
              </a:ln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47625"/>
                <a:ext cx="548421" cy="598673"/>
              </a:xfrm>
              <a:prstGeom prst="rect">
                <a:avLst/>
              </a:prstGeom>
            </p:spPr>
            <p:txBody>
              <a:bodyPr anchor="ctr" rtlCol="false" tIns="52426" lIns="52426" bIns="52426" rIns="52426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sp>
          <p:nvSpPr>
            <p:cNvPr name="Freeform 22" id="22"/>
            <p:cNvSpPr/>
            <p:nvPr/>
          </p:nvSpPr>
          <p:spPr>
            <a:xfrm flipH="false" flipV="false" rot="0">
              <a:off x="5495225" y="465772"/>
              <a:ext cx="1253876" cy="1361059"/>
            </a:xfrm>
            <a:custGeom>
              <a:avLst/>
              <a:gdLst/>
              <a:ahLst/>
              <a:cxnLst/>
              <a:rect r="r" b="b" t="t" l="l"/>
              <a:pathLst>
                <a:path h="1361059" w="1253876">
                  <a:moveTo>
                    <a:pt x="0" y="0"/>
                  </a:moveTo>
                  <a:lnTo>
                    <a:pt x="1253875" y="0"/>
                  </a:lnTo>
                  <a:lnTo>
                    <a:pt x="1253875" y="1361059"/>
                  </a:lnTo>
                  <a:lnTo>
                    <a:pt x="0" y="1361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4333615" y="2828975"/>
              <a:ext cx="3577096" cy="8370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21"/>
                </a:lnSpc>
              </a:pPr>
              <a:r>
                <a:rPr lang="en-US" sz="2221" b="true">
                  <a:solidFill>
                    <a:srgbClr val="232D4B"/>
                  </a:solidFill>
                  <a:latin typeface="ITC Franklin Gothic Std 1 Light"/>
                  <a:ea typeface="ITC Franklin Gothic Std 1 Light"/>
                  <a:cs typeface="ITC Franklin Gothic Std 1 Light"/>
                  <a:sym typeface="ITC Franklin Gothic Std 1 Light"/>
                </a:rPr>
                <a:t>AI in Organizational Strategy &amp; Impact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9142611" y="2828975"/>
              <a:ext cx="2754239" cy="8370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21"/>
                </a:lnSpc>
              </a:pPr>
              <a:r>
                <a:rPr lang="en-US" sz="2221" b="true">
                  <a:solidFill>
                    <a:srgbClr val="232D4B"/>
                  </a:solidFill>
                  <a:latin typeface="ITC Franklin Gothic Std 1 Light"/>
                  <a:ea typeface="ITC Franklin Gothic Std 1 Light"/>
                  <a:cs typeface="ITC Franklin Gothic Std 1 Light"/>
                  <a:sym typeface="ITC Franklin Gothic Std 1 Light"/>
                </a:rPr>
                <a:t>AI in Marketing &amp; E-Commerce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13192646" y="2828975"/>
              <a:ext cx="3429645" cy="8370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21"/>
                </a:lnSpc>
              </a:pPr>
              <a:r>
                <a:rPr lang="en-US" b="true" sz="2221">
                  <a:solidFill>
                    <a:srgbClr val="232D4B"/>
                  </a:solidFill>
                  <a:latin typeface="ITC Franklin Gothic Std 1 Light"/>
                  <a:ea typeface="ITC Franklin Gothic Std 1 Light"/>
                  <a:cs typeface="ITC Franklin Gothic Std 1 Light"/>
                  <a:sym typeface="ITC Franklin Gothic Std 1 Light"/>
                </a:rPr>
                <a:t>AI in Operations &amp; Process Automation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17923003" y="2828975"/>
              <a:ext cx="2754239" cy="8370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21"/>
                </a:lnSpc>
              </a:pPr>
              <a:r>
                <a:rPr lang="en-US" b="true" sz="2221">
                  <a:solidFill>
                    <a:srgbClr val="232D4B"/>
                  </a:solidFill>
                  <a:latin typeface="ITC Franklin Gothic Std 1 Light"/>
                  <a:ea typeface="ITC Franklin Gothic Std 1 Light"/>
                  <a:cs typeface="ITC Franklin Gothic Std 1 Light"/>
                  <a:sym typeface="ITC Franklin Gothic Std 1 Light"/>
                </a:rPr>
                <a:t>AI Literacy &amp; Enablement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4471942" y="3840071"/>
              <a:ext cx="3459019" cy="20612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Improve strategic decision-making</a:t>
              </a:r>
            </a:p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Align AI tools with organizational needs</a:t>
              </a:r>
            </a:p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Develop a roadmap for strategic forecasting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8817807" y="3840071"/>
              <a:ext cx="3517750" cy="20612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Enhance marketing personalization</a:t>
              </a:r>
            </a:p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Boost conversions</a:t>
              </a:r>
            </a:p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Automate creative workflows for social media &amp; marketing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13224556" y="3840071"/>
              <a:ext cx="3491628" cy="20612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Optimize internal workflows</a:t>
              </a:r>
            </a:p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Streamline administrative tasks</a:t>
              </a:r>
            </a:p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Enhance HR and talent management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17593890" y="3840071"/>
              <a:ext cx="3611356" cy="20612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Guide responsible AI adoption</a:t>
              </a:r>
            </a:p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Create internal training materials</a:t>
              </a:r>
            </a:p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Support effective prompt engineering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352390" y="2828975"/>
              <a:ext cx="2754239" cy="8370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221"/>
                </a:lnSpc>
              </a:pPr>
              <a:r>
                <a:rPr lang="en-US" sz="2221" b="true">
                  <a:solidFill>
                    <a:srgbClr val="232D4B"/>
                  </a:solidFill>
                  <a:latin typeface="ITC Franklin Gothic Std 1 Light"/>
                  <a:ea typeface="ITC Franklin Gothic Std 1 Light"/>
                  <a:cs typeface="ITC Franklin Gothic Std 1 Light"/>
                  <a:sym typeface="ITC Franklin Gothic Std 1 Light"/>
                </a:rPr>
                <a:t>AI in Data &amp; Analytics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0" y="3840071"/>
              <a:ext cx="3459019" cy="20612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Evaluate AI tools to clean messy data</a:t>
              </a:r>
            </a:p>
            <a:p>
              <a:pPr algn="l" marL="428048" indent="-214024" lvl="1">
                <a:lnSpc>
                  <a:spcPts val="1982"/>
                </a:lnSpc>
                <a:buFont typeface="Arial"/>
                <a:buChar char="•"/>
              </a:pPr>
              <a:r>
                <a:rPr lang="en-US" b="true" sz="1982">
                  <a:solidFill>
                    <a:srgbClr val="000000"/>
                  </a:solidFill>
                  <a:latin typeface="ITC Franklin Gothic Std 2 Medium"/>
                  <a:ea typeface="ITC Franklin Gothic Std 2 Medium"/>
                  <a:cs typeface="ITC Franklin Gothic Std 2 Medium"/>
                  <a:sym typeface="ITC Franklin Gothic Std 2 Medium"/>
                </a:rPr>
                <a:t>Consult on use of AI to summarize complex data and develop analytics tools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800431" y="1647691"/>
            <a:ext cx="10687138" cy="1437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42"/>
              </a:lnSpc>
            </a:pPr>
            <a:r>
              <a:rPr lang="en-US" sz="7530" b="true">
                <a:solidFill>
                  <a:srgbClr val="232D4B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Project Pathways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78468" y="3146434"/>
            <a:ext cx="2076133" cy="2076133"/>
            <a:chOff x="0" y="0"/>
            <a:chExt cx="2768177" cy="2768177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0"/>
              <a:ext cx="2768177" cy="2768177"/>
              <a:chOff x="0" y="0"/>
              <a:chExt cx="812800" cy="812800"/>
            </a:xfrm>
          </p:grpSpPr>
          <p:sp>
            <p:nvSpPr>
              <p:cNvPr name="Freeform 4" id="4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76200" cap="sq">
                <a:solidFill>
                  <a:srgbClr val="E57200"/>
                </a:solidFill>
                <a:prstDash val="solid"/>
                <a:miter/>
              </a:ln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47923" lIns="47923" bIns="47923" rIns="47923"/>
              <a:lstStyle/>
              <a:p>
                <a:pPr algn="ctr">
                  <a:lnSpc>
                    <a:spcPts val="1872"/>
                  </a:lnSpc>
                </a:pPr>
              </a:p>
            </p:txBody>
          </p:sp>
        </p:grpSp>
        <p:sp>
          <p:nvSpPr>
            <p:cNvPr name="Freeform 6" id="6" descr="An icon of a certificate and an award ribbon."/>
            <p:cNvSpPr/>
            <p:nvPr/>
          </p:nvSpPr>
          <p:spPr>
            <a:xfrm flipH="false" flipV="false" rot="0">
              <a:off x="674689" y="650018"/>
              <a:ext cx="1418798" cy="1654575"/>
            </a:xfrm>
            <a:custGeom>
              <a:avLst/>
              <a:gdLst/>
              <a:ahLst/>
              <a:cxnLst/>
              <a:rect r="r" b="b" t="t" l="l"/>
              <a:pathLst>
                <a:path h="1654575" w="1418798">
                  <a:moveTo>
                    <a:pt x="0" y="0"/>
                  </a:moveTo>
                  <a:lnTo>
                    <a:pt x="1418799" y="0"/>
                  </a:lnTo>
                  <a:lnTo>
                    <a:pt x="1418799" y="1654575"/>
                  </a:lnTo>
                  <a:lnTo>
                    <a:pt x="0" y="16545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583853" y="6508441"/>
            <a:ext cx="2076133" cy="2076133"/>
            <a:chOff x="0" y="0"/>
            <a:chExt cx="2768177" cy="2768177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2768177" cy="2768177"/>
              <a:chOff x="0" y="0"/>
              <a:chExt cx="812800" cy="812800"/>
            </a:xfrm>
          </p:grpSpPr>
          <p:sp>
            <p:nvSpPr>
              <p:cNvPr name="Freeform 9" id="9">
                <a:extLs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76200" cap="sq">
                <a:solidFill>
                  <a:srgbClr val="E57200"/>
                </a:solidFill>
                <a:prstDash val="solid"/>
                <a:miter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anchor="ctr" rtlCol="false" tIns="47923" lIns="47923" bIns="47923" rIns="47923"/>
              <a:lstStyle/>
              <a:p>
                <a:pPr algn="ctr">
                  <a:lnSpc>
                    <a:spcPts val="1872"/>
                  </a:lnSpc>
                </a:pPr>
              </a:p>
            </p:txBody>
          </p:sp>
        </p:grpSp>
        <p:sp>
          <p:nvSpPr>
            <p:cNvPr name="Freeform 11" id="11" descr="An icon of a library"/>
            <p:cNvSpPr/>
            <p:nvPr/>
          </p:nvSpPr>
          <p:spPr>
            <a:xfrm flipH="false" flipV="false" rot="0">
              <a:off x="705648" y="687359"/>
              <a:ext cx="1356881" cy="1393459"/>
            </a:xfrm>
            <a:custGeom>
              <a:avLst/>
              <a:gdLst/>
              <a:ahLst/>
              <a:cxnLst/>
              <a:rect r="r" b="b" t="t" l="l"/>
              <a:pathLst>
                <a:path h="1393459" w="1356881">
                  <a:moveTo>
                    <a:pt x="0" y="0"/>
                  </a:moveTo>
                  <a:lnTo>
                    <a:pt x="1356881" y="0"/>
                  </a:lnTo>
                  <a:lnTo>
                    <a:pt x="1356881" y="1393459"/>
                  </a:lnTo>
                  <a:lnTo>
                    <a:pt x="0" y="1393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7259300" y="9210675"/>
            <a:ext cx="152400" cy="200025"/>
          </a:xfrm>
          <a:prstGeom prst="rect">
            <a:avLst/>
          </a:prstGeom>
        </p:spPr>
        <p:txBody>
          <a:bodyPr anchor="t" rtlCol="false" tIns="0" lIns="0" bIns="0" rIns="0" wrap="none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26476" y="1039012"/>
            <a:ext cx="15435048" cy="14787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92"/>
              </a:lnSpc>
            </a:pPr>
            <a:r>
              <a:rPr lang="en-US" sz="7780" b="true">
                <a:solidFill>
                  <a:srgbClr val="232D4B"/>
                </a:solidFill>
                <a:latin typeface="ITC Franklin Gothic LT Ultra-Bold"/>
                <a:ea typeface="ITC Franklin Gothic LT Ultra-Bold"/>
                <a:cs typeface="ITC Franklin Gothic LT Ultra-Bold"/>
                <a:sym typeface="ITC Franklin Gothic LT Ultra-Bold"/>
              </a:rPr>
              <a:t>AI Resources for Students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4176608" y="3051184"/>
            <a:ext cx="12684916" cy="2838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6"/>
              </a:lnSpc>
            </a:pPr>
            <a:r>
              <a:rPr lang="en-US" sz="4505" b="true">
                <a:solidFill>
                  <a:srgbClr val="232D4B"/>
                </a:solidFill>
                <a:latin typeface="ITC Franklin Gothic Std 1 Light"/>
                <a:ea typeface="ITC Franklin Gothic Std 1 Light"/>
                <a:cs typeface="ITC Franklin Gothic Std 1 Light"/>
                <a:sym typeface="ITC Franklin Gothic Std 1 Light"/>
              </a:rPr>
              <a:t>AI4VA Resources</a:t>
            </a:r>
          </a:p>
          <a:p>
            <a:pPr algn="l" marL="972763" indent="-486381" lvl="1">
              <a:lnSpc>
                <a:spcPts val="5406"/>
              </a:lnSpc>
              <a:buFont typeface="Arial"/>
              <a:buChar char="•"/>
            </a:pPr>
            <a:r>
              <a:rPr lang="en-US" sz="4505">
                <a:solidFill>
                  <a:srgbClr val="232D4B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Google AI Professional Certificate (10 hours)</a:t>
            </a:r>
          </a:p>
          <a:p>
            <a:pPr algn="l" marL="972763" indent="-486381" lvl="1">
              <a:lnSpc>
                <a:spcPts val="5406"/>
              </a:lnSpc>
              <a:buFont typeface="Arial"/>
              <a:buChar char="•"/>
            </a:pPr>
            <a:r>
              <a:rPr lang="en-US" sz="4505">
                <a:solidFill>
                  <a:srgbClr val="232D4B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Gemini Pro: </a:t>
            </a:r>
            <a:r>
              <a:rPr lang="en-US" sz="4505">
                <a:solidFill>
                  <a:srgbClr val="232D4B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3-month trial</a:t>
            </a:r>
          </a:p>
          <a:p>
            <a:pPr algn="l" marL="972763" indent="-486381" lvl="1">
              <a:lnSpc>
                <a:spcPts val="5406"/>
              </a:lnSpc>
              <a:buFont typeface="Arial"/>
              <a:buChar char="•"/>
            </a:pPr>
            <a:r>
              <a:rPr lang="en-US" sz="4505">
                <a:solidFill>
                  <a:srgbClr val="232D4B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Weekly office hours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176608" y="6419850"/>
            <a:ext cx="9801435" cy="2838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06"/>
              </a:lnSpc>
            </a:pPr>
            <a:r>
              <a:rPr lang="en-US" sz="4505">
                <a:solidFill>
                  <a:srgbClr val="232D4B"/>
                </a:solidFill>
                <a:latin typeface="ITC Franklin Gothic Std 1 Light"/>
                <a:ea typeface="ITC Franklin Gothic Std 1 Light"/>
                <a:cs typeface="ITC Franklin Gothic Std 1 Light"/>
                <a:sym typeface="ITC Franklin Gothic Std 1 Light"/>
              </a:rPr>
              <a:t>Potential Library Resources</a:t>
            </a:r>
          </a:p>
          <a:p>
            <a:pPr algn="l" marL="972763" indent="-486381" lvl="1">
              <a:lnSpc>
                <a:spcPts val="5406"/>
              </a:lnSpc>
              <a:buFont typeface="Arial"/>
              <a:buChar char="•"/>
            </a:pPr>
            <a:r>
              <a:rPr lang="en-US" sz="4505">
                <a:solidFill>
                  <a:srgbClr val="232D4B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Study &amp; collaboration spaces</a:t>
            </a:r>
          </a:p>
          <a:p>
            <a:pPr algn="l" marL="972763" indent="-486381" lvl="1">
              <a:lnSpc>
                <a:spcPts val="5406"/>
              </a:lnSpc>
              <a:buFont typeface="Arial"/>
              <a:buChar char="•"/>
            </a:pPr>
            <a:r>
              <a:rPr lang="en-US" sz="4505">
                <a:solidFill>
                  <a:srgbClr val="232D4B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Guides/support</a:t>
            </a:r>
          </a:p>
          <a:p>
            <a:pPr algn="l" marL="972763" indent="-486381" lvl="1">
              <a:lnSpc>
                <a:spcPts val="5406"/>
              </a:lnSpc>
              <a:buFont typeface="Arial"/>
              <a:buChar char="•"/>
            </a:pPr>
            <a:r>
              <a:rPr lang="en-US" sz="4505">
                <a:solidFill>
                  <a:srgbClr val="232D4B"/>
                </a:solidFill>
                <a:latin typeface="ITC Franklin Gothic LT"/>
                <a:ea typeface="ITC Franklin Gothic LT"/>
                <a:cs typeface="ITC Franklin Gothic LT"/>
                <a:sym typeface="ITC Franklin Gothic LT"/>
              </a:rPr>
              <a:t>Promotional efforts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37139" y="484776"/>
            <a:ext cx="16413719" cy="19052"/>
            <a:chOff x="0" y="0"/>
            <a:chExt cx="21884959" cy="25402"/>
          </a:xfrm>
        </p:grpSpPr>
        <p:sp>
          <p:nvSpPr>
            <p:cNvPr name="Freeform 3" id="3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2700" y="0"/>
              <a:ext cx="21859621" cy="25400"/>
            </a:xfrm>
            <a:custGeom>
              <a:avLst/>
              <a:gdLst/>
              <a:ahLst/>
              <a:cxnLst/>
              <a:rect r="r" b="b" t="t" l="l"/>
              <a:pathLst>
                <a:path h="25400" w="21859621">
                  <a:moveTo>
                    <a:pt x="0" y="0"/>
                  </a:moveTo>
                  <a:lnTo>
                    <a:pt x="21859621" y="0"/>
                  </a:lnTo>
                  <a:lnTo>
                    <a:pt x="21859621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232D48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37139" y="9761846"/>
            <a:ext cx="16413719" cy="19052"/>
            <a:chOff x="0" y="0"/>
            <a:chExt cx="21884959" cy="25402"/>
          </a:xfrm>
        </p:grpSpPr>
        <p:sp>
          <p:nvSpPr>
            <p:cNvPr name="Freeform 5" id="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2700" y="0"/>
              <a:ext cx="21859621" cy="25400"/>
            </a:xfrm>
            <a:custGeom>
              <a:avLst/>
              <a:gdLst/>
              <a:ahLst/>
              <a:cxnLst/>
              <a:rect r="r" b="b" t="t" l="l"/>
              <a:pathLst>
                <a:path h="25400" w="21859621">
                  <a:moveTo>
                    <a:pt x="0" y="0"/>
                  </a:moveTo>
                  <a:lnTo>
                    <a:pt x="21859621" y="0"/>
                  </a:lnTo>
                  <a:lnTo>
                    <a:pt x="21859621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232D48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37139" y="9761846"/>
            <a:ext cx="16413719" cy="19052"/>
            <a:chOff x="0" y="0"/>
            <a:chExt cx="21884959" cy="25402"/>
          </a:xfrm>
        </p:grpSpPr>
        <p:sp>
          <p:nvSpPr>
            <p:cNvPr name="Freeform 7" id="7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2700" y="0"/>
              <a:ext cx="21859621" cy="25400"/>
            </a:xfrm>
            <a:custGeom>
              <a:avLst/>
              <a:gdLst/>
              <a:ahLst/>
              <a:cxnLst/>
              <a:rect r="r" b="b" t="t" l="l"/>
              <a:pathLst>
                <a:path h="25400" w="21859621">
                  <a:moveTo>
                    <a:pt x="0" y="0"/>
                  </a:moveTo>
                  <a:lnTo>
                    <a:pt x="21859621" y="0"/>
                  </a:lnTo>
                  <a:lnTo>
                    <a:pt x="21859621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CD8BC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937139" y="8525185"/>
            <a:ext cx="16413719" cy="19052"/>
            <a:chOff x="0" y="0"/>
            <a:chExt cx="21884959" cy="25402"/>
          </a:xfrm>
        </p:grpSpPr>
        <p:sp>
          <p:nvSpPr>
            <p:cNvPr name="Freeform 9" id="9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2700" y="0"/>
              <a:ext cx="21859621" cy="25400"/>
            </a:xfrm>
            <a:custGeom>
              <a:avLst/>
              <a:gdLst/>
              <a:ahLst/>
              <a:cxnLst/>
              <a:rect r="r" b="b" t="t" l="l"/>
              <a:pathLst>
                <a:path h="25400" w="21859621">
                  <a:moveTo>
                    <a:pt x="0" y="0"/>
                  </a:moveTo>
                  <a:lnTo>
                    <a:pt x="21859621" y="0"/>
                  </a:lnTo>
                  <a:lnTo>
                    <a:pt x="21859621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CD8BC"/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937139" y="484776"/>
            <a:ext cx="16413719" cy="19052"/>
            <a:chOff x="0" y="0"/>
            <a:chExt cx="21884959" cy="25402"/>
          </a:xfrm>
        </p:grpSpPr>
        <p:sp>
          <p:nvSpPr>
            <p:cNvPr name="Freeform 11" id="11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false" flipV="false" rot="0">
              <a:off x="12700" y="0"/>
              <a:ext cx="21859621" cy="25400"/>
            </a:xfrm>
            <a:custGeom>
              <a:avLst/>
              <a:gdLst/>
              <a:ahLst/>
              <a:cxnLst/>
              <a:rect r="r" b="b" t="t" l="l"/>
              <a:pathLst>
                <a:path h="25400" w="21859621">
                  <a:moveTo>
                    <a:pt x="0" y="0"/>
                  </a:moveTo>
                  <a:lnTo>
                    <a:pt x="21859621" y="0"/>
                  </a:lnTo>
                  <a:lnTo>
                    <a:pt x="21859621" y="25400"/>
                  </a:lnTo>
                  <a:lnTo>
                    <a:pt x="0" y="25400"/>
                  </a:lnTo>
                  <a:close/>
                </a:path>
              </a:pathLst>
            </a:custGeom>
            <a:solidFill>
              <a:srgbClr val="FCD8BC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00112" y="2113139"/>
            <a:ext cx="16487779" cy="3495676"/>
            <a:chOff x="0" y="0"/>
            <a:chExt cx="21983705" cy="4660902"/>
          </a:xfrm>
        </p:grpSpPr>
        <p:sp>
          <p:nvSpPr>
            <p:cNvPr name="Freeform 13" id="13" descr="A text box reading &quot;thank you!&quot;"/>
            <p:cNvSpPr/>
            <p:nvPr/>
          </p:nvSpPr>
          <p:spPr>
            <a:xfrm flipH="false" flipV="false" rot="0">
              <a:off x="0" y="0"/>
              <a:ext cx="21983705" cy="4660902"/>
            </a:xfrm>
            <a:custGeom>
              <a:avLst/>
              <a:gdLst/>
              <a:ahLst/>
              <a:cxnLst/>
              <a:rect r="r" b="b" t="t" l="l"/>
              <a:pathLst>
                <a:path h="4660902" w="21983705">
                  <a:moveTo>
                    <a:pt x="0" y="0"/>
                  </a:moveTo>
                  <a:lnTo>
                    <a:pt x="21983705" y="0"/>
                  </a:lnTo>
                  <a:lnTo>
                    <a:pt x="21983705" y="4660902"/>
                  </a:lnTo>
                  <a:lnTo>
                    <a:pt x="0" y="4660902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180975"/>
              <a:ext cx="21983705" cy="4479927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10080"/>
                </a:lnSpc>
              </a:pPr>
              <a:r>
                <a:rPr lang="en-US" b="true" sz="12000" i="true" spc="-300">
                  <a:solidFill>
                    <a:srgbClr val="232D4B"/>
                  </a:solidFill>
                  <a:latin typeface="Bodoni Std 1 Heavy Italics"/>
                  <a:ea typeface="Bodoni Std 1 Heavy Italics"/>
                  <a:cs typeface="Bodoni Std 1 Heavy Italics"/>
                  <a:sym typeface="Bodoni Std 1 Heavy Italics"/>
                </a:rPr>
                <a:t>Thank you!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00112" y="8969773"/>
            <a:ext cx="13554229" cy="487260"/>
            <a:chOff x="0" y="0"/>
            <a:chExt cx="18072305" cy="649680"/>
          </a:xfrm>
        </p:grpSpPr>
        <p:sp>
          <p:nvSpPr>
            <p:cNvPr name="Freeform 16" id="16" descr="A text box reading &quot;UVA Online Education and Digital Innovation.&quot;"/>
            <p:cNvSpPr/>
            <p:nvPr/>
          </p:nvSpPr>
          <p:spPr>
            <a:xfrm flipH="false" flipV="false" rot="0">
              <a:off x="0" y="0"/>
              <a:ext cx="18072305" cy="649680"/>
            </a:xfrm>
            <a:custGeom>
              <a:avLst/>
              <a:gdLst/>
              <a:ahLst/>
              <a:cxnLst/>
              <a:rect r="r" b="b" t="t" l="l"/>
              <a:pathLst>
                <a:path h="649680" w="18072305">
                  <a:moveTo>
                    <a:pt x="0" y="0"/>
                  </a:moveTo>
                  <a:lnTo>
                    <a:pt x="18072305" y="0"/>
                  </a:lnTo>
                  <a:lnTo>
                    <a:pt x="18072305" y="649680"/>
                  </a:lnTo>
                  <a:lnTo>
                    <a:pt x="0" y="649680"/>
                  </a:lnTo>
                  <a:close/>
                </a:path>
              </a:pathLst>
            </a:custGeom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8072305" cy="69730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b="true" sz="2400" i="true">
                  <a:solidFill>
                    <a:srgbClr val="232D4B"/>
                  </a:solidFill>
                  <a:latin typeface="Bodoni Std 2 Heavy Italics"/>
                  <a:ea typeface="Bodoni Std 2 Heavy Italics"/>
                  <a:cs typeface="Bodoni Std 2 Heavy Italics"/>
                  <a:sym typeface="Bodoni Std 2 Heavy Italics"/>
                </a:rPr>
                <a:t>UVA Online Education and Digital Innovation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028700" y="5465941"/>
            <a:ext cx="16487779" cy="68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true">
                <a:solidFill>
                  <a:srgbClr val="232D4B"/>
                </a:solidFill>
                <a:latin typeface="ITC Franklin Gothic Std 1 Light"/>
                <a:ea typeface="ITC Franklin Gothic Std 1 Light"/>
                <a:cs typeface="ITC Franklin Gothic Std 1 Light"/>
                <a:sym typeface="ITC Franklin Gothic Std 1 Light"/>
              </a:rPr>
              <a:t>For more information, contact oedi@virginia.edu or visit AI4VA.org.</a:t>
            </a:r>
          </a:p>
        </p:txBody>
      </p:sp>
      <p:sp>
        <p:nvSpPr>
          <p:cNvPr name="Freeform 19" id="19" descr="The logo for UVA Online Education and Digital Innovation, featuring the University of Virginia's logo and an orange Rotunda icon."/>
          <p:cNvSpPr/>
          <p:nvPr/>
        </p:nvSpPr>
        <p:spPr>
          <a:xfrm flipH="false" flipV="false" rot="0">
            <a:off x="13637703" y="8755143"/>
            <a:ext cx="3621597" cy="795796"/>
          </a:xfrm>
          <a:custGeom>
            <a:avLst/>
            <a:gdLst/>
            <a:ahLst/>
            <a:cxnLst/>
            <a:rect r="r" b="b" t="t" l="l"/>
            <a:pathLst>
              <a:path h="795796" w="3621597">
                <a:moveTo>
                  <a:pt x="0" y="0"/>
                </a:moveTo>
                <a:lnTo>
                  <a:pt x="3621597" y="0"/>
                </a:lnTo>
                <a:lnTo>
                  <a:pt x="3621597" y="795796"/>
                </a:lnTo>
                <a:lnTo>
                  <a:pt x="0" y="7957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DAHCLemGgYI</dc:identifier>
  <dcterms:modified xsi:type="dcterms:W3CDTF">2011-08-01T06:04:30Z</dcterms:modified>
  <cp:revision>1</cp:revision>
  <dc:title>Student AI4VA Deck</dc:title>
</cp:coreProperties>
</file>